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handoutMasterIdLst>
    <p:handoutMasterId r:id="rId8"/>
  </p:handoutMasterIdLst>
  <p:sldIdLst>
    <p:sldId id="354" r:id="rId2"/>
    <p:sldId id="367" r:id="rId3"/>
    <p:sldId id="368" r:id="rId4"/>
    <p:sldId id="358" r:id="rId5"/>
    <p:sldId id="365" r:id="rId6"/>
  </p:sldIdLst>
  <p:sldSz cx="9144000" cy="6858000" type="screen4x3"/>
  <p:notesSz cx="7099300" cy="10234613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6600"/>
    <a:srgbClr val="FFCC99"/>
    <a:srgbClr val="FFCC00"/>
    <a:srgbClr val="996633"/>
    <a:srgbClr val="9933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0952" autoAdjust="0"/>
  </p:normalViewPr>
  <p:slideViewPr>
    <p:cSldViewPr>
      <p:cViewPr>
        <p:scale>
          <a:sx n="70" d="100"/>
          <a:sy n="70" d="100"/>
        </p:scale>
        <p:origin x="-135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03" y="-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kumimoji="1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kumimoji="1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499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kumimoji="1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0499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kumimoji="1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BC9FE8-1F00-41A9-A841-281F9FF8A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952"/>
            <a:ext cx="5206153" cy="460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203"/>
            <a:ext cx="3076363" cy="5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203"/>
            <a:ext cx="3076363" cy="5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03769DD-BF8F-4017-B3AC-2F8B6745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Bandeau2-nelleCharte-L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065912"/>
            <a:ext cx="9144000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B5AEF82-526C-4B9C-B93D-B7817C98D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Corporate Presentation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Corporate Presentation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Corporate Presentation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91880" y="-27384"/>
            <a:ext cx="5652120" cy="64807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Corporate Presentation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B5AEF82-526C-4B9C-B93D-B7817C98D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-27384"/>
            <a:ext cx="5652120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Corporate Presentation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B5AEF82-526C-4B9C-B93D-B7817C98D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124744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268760"/>
            <a:ext cx="8763000" cy="53285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91880" y="-27384"/>
            <a:ext cx="5652120" cy="64807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51752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B5AEF82-526C-4B9C-B93D-B7817C98D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AEF82-526C-4B9C-B93D-B7817C98D0C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Bandeau2-nelleCharte-LT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-27384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525344"/>
            <a:ext cx="755576" cy="332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algn="ctr"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B5AEF82-526C-4B9C-B93D-B7817C98D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59" r:id="rId2"/>
    <p:sldLayoutId id="2147484165" r:id="rId3"/>
    <p:sldLayoutId id="2147484166" r:id="rId4"/>
    <p:sldLayoutId id="2147484160" r:id="rId5"/>
    <p:sldLayoutId id="2147484161" r:id="rId6"/>
    <p:sldLayoutId id="2147484162" r:id="rId7"/>
    <p:sldLayoutId id="2147484170" r:id="rId8"/>
    <p:sldLayoutId id="214748417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6493" y="764704"/>
            <a:ext cx="7772400" cy="1470025"/>
          </a:xfrm>
        </p:spPr>
        <p:txBody>
          <a:bodyPr/>
          <a:lstStyle/>
          <a:p>
            <a:r>
              <a:rPr lang="en-US" dirty="0" smtClean="0"/>
              <a:t>Visionix 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228855"/>
            <a:ext cx="3931359" cy="22094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58" t="32685" r="54473" b="60894"/>
          <a:stretch/>
        </p:blipFill>
        <p:spPr>
          <a:xfrm>
            <a:off x="395536" y="1881458"/>
            <a:ext cx="3439639" cy="14238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77"/>
          <a:stretch/>
        </p:blipFill>
        <p:spPr>
          <a:xfrm>
            <a:off x="4874182" y="1881458"/>
            <a:ext cx="4269818" cy="154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err="1" smtClean="0"/>
              <a:t>Another</a:t>
            </a:r>
            <a:r>
              <a:rPr lang="nl-BE" dirty="0" smtClean="0"/>
              <a:t> way of </a:t>
            </a:r>
            <a:r>
              <a:rPr lang="nl-BE" dirty="0" err="1" smtClean="0"/>
              <a:t>working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err="1" smtClean="0"/>
              <a:t>Intuitive</a:t>
            </a:r>
            <a:r>
              <a:rPr lang="nl-BE" dirty="0" smtClean="0"/>
              <a:t>				Full </a:t>
            </a:r>
            <a:r>
              <a:rPr lang="nl-BE" dirty="0" err="1" smtClean="0"/>
              <a:t>automated</a:t>
            </a:r>
            <a:r>
              <a:rPr lang="nl-BE" dirty="0" smtClean="0"/>
              <a:t> soft</a:t>
            </a:r>
          </a:p>
          <a:p>
            <a:pPr marL="0" indent="0">
              <a:buNone/>
            </a:pPr>
            <a:r>
              <a:rPr lang="nl-BE" dirty="0" smtClean="0"/>
              <a:t>Manual </a:t>
            </a:r>
            <a:r>
              <a:rPr lang="nl-BE" dirty="0" err="1" smtClean="0"/>
              <a:t>phoropter</a:t>
            </a:r>
            <a:r>
              <a:rPr lang="nl-BE" dirty="0" smtClean="0"/>
              <a:t> flow		PC or control panel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	Remote acces</a:t>
            </a:r>
            <a:endParaRPr lang="nl-BE" dirty="0"/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58" t="32685" r="54473" b="60894"/>
          <a:stretch/>
        </p:blipFill>
        <p:spPr>
          <a:xfrm>
            <a:off x="395536" y="2293159"/>
            <a:ext cx="3439639" cy="14238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70" b="13295"/>
          <a:stretch/>
        </p:blipFill>
        <p:spPr>
          <a:xfrm>
            <a:off x="5076056" y="2348881"/>
            <a:ext cx="4067944" cy="11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58" t="32685" r="54473" b="60894"/>
          <a:stretch/>
        </p:blipFill>
        <p:spPr>
          <a:xfrm>
            <a:off x="2606409" y="0"/>
            <a:ext cx="3298248" cy="1365343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055"/>
            <a:ext cx="9896617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69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59" y="3284624"/>
            <a:ext cx="1422206" cy="993251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3419872" y="5805264"/>
            <a:ext cx="2124745" cy="632382"/>
            <a:chOff x="3419872" y="5805264"/>
            <a:chExt cx="2124745" cy="632382"/>
          </a:xfrm>
        </p:grpSpPr>
        <p:pic>
          <p:nvPicPr>
            <p:cNvPr id="35" name="Picture 2" descr="Luneau L40 P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75" y="5805264"/>
              <a:ext cx="843880" cy="6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5900879"/>
              <a:ext cx="784969" cy="441153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3514" y="5921197"/>
              <a:ext cx="711103" cy="496626"/>
            </a:xfrm>
            <a:prstGeom prst="rect">
              <a:avLst/>
            </a:prstGeom>
          </p:spPr>
        </p:pic>
      </p:grpSp>
      <p:pic>
        <p:nvPicPr>
          <p:cNvPr id="1026" name="Picture 2" descr="Luneau L40 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" y="3297193"/>
            <a:ext cx="3040048" cy="22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5" t="21600" r="4210" b="26022"/>
          <a:stretch>
            <a:fillRect/>
          </a:stretch>
        </p:blipFill>
        <p:spPr bwMode="auto">
          <a:xfrm>
            <a:off x="3911082" y="1621044"/>
            <a:ext cx="1597022" cy="11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4477962" y="2806328"/>
            <a:ext cx="35353" cy="7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555776" y="3889693"/>
            <a:ext cx="1355306" cy="49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650009" y="3296017"/>
            <a:ext cx="626903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 smtClean="0"/>
              <a:t>Tablet</a:t>
            </a:r>
            <a:endParaRPr lang="fr-FR" sz="12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904656" y="1196752"/>
            <a:ext cx="3347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VX55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Fully </a:t>
            </a:r>
            <a:r>
              <a:rPr lang="en-US" sz="1200" dirty="0" err="1"/>
              <a:t>motorised</a:t>
            </a:r>
            <a:endParaRPr lang="en-US" sz="12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Wireless communication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Quiet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Wide </a:t>
            </a:r>
            <a:r>
              <a:rPr lang="en-US" sz="1200" dirty="0"/>
              <a:t>visual field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Independent pupillary adjustment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LED lighting for near </a:t>
            </a:r>
            <a:r>
              <a:rPr lang="en-US" sz="1200" dirty="0" smtClean="0"/>
              <a:t>vision</a:t>
            </a:r>
            <a:endParaRPr lang="fr-FR" sz="12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smtClean="0"/>
              <a:t>-</a:t>
            </a:r>
            <a:r>
              <a:rPr lang="fr-FR" sz="1200" dirty="0"/>
              <a:t>19 to +16.75D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/>
              <a:t>Min </a:t>
            </a:r>
            <a:r>
              <a:rPr lang="fr-FR" sz="1200" dirty="0" err="1" smtClean="0"/>
              <a:t>step</a:t>
            </a:r>
            <a:r>
              <a:rPr lang="fr-FR" sz="1200" dirty="0" smtClean="0"/>
              <a:t> </a:t>
            </a:r>
            <a:r>
              <a:rPr lang="fr-FR" sz="1200" dirty="0" err="1"/>
              <a:t>sphere</a:t>
            </a:r>
            <a:r>
              <a:rPr lang="fr-FR" sz="1200" dirty="0"/>
              <a:t> : </a:t>
            </a:r>
            <a:r>
              <a:rPr lang="fr-FR" sz="1200" dirty="0" smtClean="0"/>
              <a:t>0,25, </a:t>
            </a:r>
            <a:r>
              <a:rPr lang="fr-FR" sz="1200" dirty="0" err="1" smtClean="0"/>
              <a:t>Integrated</a:t>
            </a:r>
            <a:r>
              <a:rPr lang="fr-FR" sz="1200" dirty="0" smtClean="0"/>
              <a:t> </a:t>
            </a:r>
            <a:r>
              <a:rPr lang="fr-FR" sz="1200" dirty="0" err="1"/>
              <a:t>prisms</a:t>
            </a:r>
            <a:endParaRPr lang="fr-FR" sz="12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/>
              <a:t>Tablet </a:t>
            </a:r>
            <a:r>
              <a:rPr lang="fr-FR" sz="1200" dirty="0" err="1" smtClean="0"/>
              <a:t>android</a:t>
            </a:r>
            <a:r>
              <a:rPr lang="fr-FR" sz="1200" dirty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acts</a:t>
            </a:r>
            <a:r>
              <a:rPr lang="fr-FR" sz="1200" dirty="0" smtClean="0"/>
              <a:t> as </a:t>
            </a:r>
            <a:r>
              <a:rPr lang="fr-FR" sz="1200" dirty="0" err="1" smtClean="0"/>
              <a:t>chart</a:t>
            </a:r>
            <a:r>
              <a:rPr lang="fr-FR" sz="1200" dirty="0" smtClean="0"/>
              <a:t> </a:t>
            </a:r>
            <a:r>
              <a:rPr lang="fr-FR" sz="1200" dirty="0"/>
              <a:t>display </a:t>
            </a:r>
            <a:r>
              <a:rPr lang="fr-FR" sz="1200" dirty="0" err="1"/>
              <a:t>remote</a:t>
            </a:r>
            <a:r>
              <a:rPr lang="fr-FR" sz="1200" dirty="0"/>
              <a:t> </a:t>
            </a:r>
            <a:r>
              <a:rPr lang="fr-FR" sz="1200" dirty="0" smtClean="0"/>
              <a:t>control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err="1" smtClean="0"/>
              <a:t>Very</a:t>
            </a:r>
            <a:r>
              <a:rPr lang="fr-FR" sz="1200" dirty="0" smtClean="0"/>
              <a:t> intuitive, </a:t>
            </a:r>
            <a:r>
              <a:rPr lang="fr-FR" sz="1200" dirty="0" err="1" smtClean="0"/>
              <a:t>small</a:t>
            </a:r>
            <a:r>
              <a:rPr lang="fr-FR" sz="1200" dirty="0" smtClean="0"/>
              <a:t> </a:t>
            </a:r>
            <a:r>
              <a:rPr lang="fr-FR" sz="1200" dirty="0" err="1" smtClean="0"/>
              <a:t>step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a </a:t>
            </a:r>
            <a:r>
              <a:rPr lang="fr-FR" sz="1200" dirty="0" err="1" smtClean="0"/>
              <a:t>manual</a:t>
            </a:r>
            <a:r>
              <a:rPr lang="fr-FR" sz="1200" dirty="0" smtClean="0"/>
              <a:t> phoropter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smtClean="0"/>
              <a:t>No </a:t>
            </a:r>
            <a:r>
              <a:rPr lang="fr-FR" sz="1200" dirty="0" err="1"/>
              <a:t>need</a:t>
            </a:r>
            <a:r>
              <a:rPr lang="fr-FR" sz="1200" dirty="0"/>
              <a:t> to stand close to the </a:t>
            </a:r>
            <a:r>
              <a:rPr lang="fr-FR" sz="1200" dirty="0" smtClean="0"/>
              <a:t>patient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err="1" smtClean="0"/>
              <a:t>Easy</a:t>
            </a:r>
            <a:r>
              <a:rPr lang="fr-FR" sz="1200" dirty="0" smtClean="0"/>
              <a:t> </a:t>
            </a:r>
            <a:r>
              <a:rPr lang="fr-FR" sz="1200" dirty="0"/>
              <a:t>to switch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manual</a:t>
            </a:r>
            <a:r>
              <a:rPr lang="fr-FR" sz="1200" dirty="0"/>
              <a:t> </a:t>
            </a:r>
            <a:r>
              <a:rPr lang="fr-FR" sz="1200" dirty="0" err="1" smtClean="0"/>
              <a:t>head</a:t>
            </a:r>
            <a:endParaRPr lang="fr-FR" sz="12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dirty="0" err="1"/>
              <a:t>Teamviewer</a:t>
            </a:r>
            <a:r>
              <a:rPr lang="fr-FR" sz="1200" dirty="0"/>
              <a:t> </a:t>
            </a:r>
            <a:r>
              <a:rPr lang="fr-FR" sz="1200" dirty="0" err="1"/>
              <a:t>possibilities</a:t>
            </a:r>
            <a:r>
              <a:rPr lang="fr-FR" sz="1200" dirty="0"/>
              <a:t> for </a:t>
            </a:r>
            <a:r>
              <a:rPr lang="fr-FR" sz="1200" dirty="0" err="1"/>
              <a:t>remote</a:t>
            </a:r>
            <a:r>
              <a:rPr lang="fr-FR" sz="1200" dirty="0"/>
              <a:t> </a:t>
            </a:r>
            <a:r>
              <a:rPr lang="fr-FR" sz="1200" dirty="0" err="1" smtClean="0"/>
              <a:t>access</a:t>
            </a:r>
            <a:endParaRPr lang="fr-FR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 smtClean="0"/>
          </a:p>
        </p:txBody>
      </p:sp>
      <p:pic>
        <p:nvPicPr>
          <p:cNvPr id="22" name="Imag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58" t="32685" r="54473" b="60894"/>
          <a:stretch/>
        </p:blipFill>
        <p:spPr>
          <a:xfrm>
            <a:off x="2606409" y="0"/>
            <a:ext cx="3298248" cy="1365343"/>
          </a:xfrm>
          <a:prstGeom prst="rect">
            <a:avLst/>
          </a:prstGeom>
        </p:spPr>
      </p:pic>
      <p:cxnSp>
        <p:nvCxnSpPr>
          <p:cNvPr id="24" name="Connecteur droit 10"/>
          <p:cNvCxnSpPr>
            <a:stCxn id="34" idx="3"/>
          </p:cNvCxnSpPr>
          <p:nvPr/>
        </p:nvCxnSpPr>
        <p:spPr>
          <a:xfrm flipV="1">
            <a:off x="5508104" y="1556792"/>
            <a:ext cx="396553" cy="65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/>
          <p:cNvGrpSpPr/>
          <p:nvPr/>
        </p:nvGrpSpPr>
        <p:grpSpPr>
          <a:xfrm>
            <a:off x="2980943" y="5490741"/>
            <a:ext cx="1375033" cy="496626"/>
            <a:chOff x="2822595" y="5490741"/>
            <a:chExt cx="1375033" cy="496626"/>
          </a:xfrm>
        </p:grpSpPr>
        <p:pic>
          <p:nvPicPr>
            <p:cNvPr id="38" name="Image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595" y="5561488"/>
              <a:ext cx="632894" cy="35568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525" y="5490741"/>
              <a:ext cx="711103" cy="496626"/>
            </a:xfrm>
            <a:prstGeom prst="rect">
              <a:avLst/>
            </a:prstGeom>
          </p:spPr>
        </p:pic>
      </p:grpSp>
      <p:sp>
        <p:nvSpPr>
          <p:cNvPr id="25" name="Tekstvak 24"/>
          <p:cNvSpPr txBox="1"/>
          <p:nvPr/>
        </p:nvSpPr>
        <p:spPr>
          <a:xfrm>
            <a:off x="216024" y="1196752"/>
            <a:ext cx="3347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L40P 24 </a:t>
            </a:r>
            <a:r>
              <a:rPr lang="fr-FR" sz="1600" b="1" dirty="0" err="1" smtClean="0"/>
              <a:t>inch</a:t>
            </a:r>
            <a:r>
              <a:rPr lang="fr-FR" sz="1600" b="1" dirty="0" smtClean="0"/>
              <a:t> or L40 19 </a:t>
            </a:r>
            <a:r>
              <a:rPr lang="fr-FR" sz="1600" b="1" dirty="0" err="1" smtClean="0"/>
              <a:t>inch</a:t>
            </a:r>
            <a:endParaRPr lang="fr-FR" sz="16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Comprehensive range of application from low vision to hyper acuity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Contrast and </a:t>
            </a:r>
            <a:r>
              <a:rPr lang="en-US" sz="1200" dirty="0" err="1" smtClean="0"/>
              <a:t>colour</a:t>
            </a:r>
            <a:r>
              <a:rPr lang="en-US" sz="1200" dirty="0" smtClean="0"/>
              <a:t> tests.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Aesthetic and compact design.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Highly luminous screen with strong contrasting ability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Working distance 2m to 6m (6.6 </a:t>
            </a:r>
            <a:r>
              <a:rPr lang="en-US" sz="1200" dirty="0" err="1" smtClean="0"/>
              <a:t>ft</a:t>
            </a:r>
            <a:r>
              <a:rPr lang="en-US" sz="1200" dirty="0" smtClean="0"/>
              <a:t> to 19.7 </a:t>
            </a:r>
            <a:r>
              <a:rPr lang="en-US" sz="1200" dirty="0" err="1" smtClean="0"/>
              <a:t>ft</a:t>
            </a:r>
            <a:r>
              <a:rPr lang="en-US" sz="1200" dirty="0" smtClean="0"/>
              <a:t>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Intuitive remote control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Easy to upgrade.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Multimedia function.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Polarized 24’’ screen.</a:t>
            </a:r>
            <a:endParaRPr lang="fr-FR" sz="12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6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8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37" r="14011"/>
          <a:stretch/>
        </p:blipFill>
        <p:spPr>
          <a:xfrm>
            <a:off x="6103698" y="5286108"/>
            <a:ext cx="556534" cy="702078"/>
          </a:xfrm>
          <a:prstGeom prst="rect">
            <a:avLst/>
          </a:prstGeom>
        </p:spPr>
      </p:pic>
      <p:pic>
        <p:nvPicPr>
          <p:cNvPr id="32" name="Imag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725144"/>
            <a:ext cx="936104" cy="70207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179512" y="1384176"/>
            <a:ext cx="8153400" cy="470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   </a:t>
            </a:r>
            <a:r>
              <a:rPr lang="fr-FR" dirty="0" err="1" smtClean="0"/>
              <a:t>Different</a:t>
            </a:r>
            <a:r>
              <a:rPr lang="fr-FR" dirty="0" smtClean="0"/>
              <a:t> software version and control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502" y="2334489"/>
            <a:ext cx="3931359" cy="2209424"/>
          </a:xfrm>
          <a:prstGeom prst="rect">
            <a:avLst/>
          </a:prstGeom>
        </p:spPr>
      </p:pic>
      <p:sp>
        <p:nvSpPr>
          <p:cNvPr id="15" name="Espace réservé du contenu 1"/>
          <p:cNvSpPr txBox="1">
            <a:spLocks/>
          </p:cNvSpPr>
          <p:nvPr/>
        </p:nvSpPr>
        <p:spPr bwMode="auto">
          <a:xfrm>
            <a:off x="28575" y="1916832"/>
            <a:ext cx="2959249" cy="419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 smtClean="0"/>
              <a:t>Controlpanel</a:t>
            </a:r>
            <a:endParaRPr lang="fr-FR" sz="2000" dirty="0" smtClean="0"/>
          </a:p>
          <a:p>
            <a:pPr>
              <a:buFontTx/>
              <a:buChar char="-"/>
            </a:pPr>
            <a:r>
              <a:rPr lang="fr-FR" sz="1800" dirty="0" err="1" smtClean="0"/>
              <a:t>Fully</a:t>
            </a:r>
            <a:r>
              <a:rPr lang="fr-FR" sz="1800" dirty="0" smtClean="0"/>
              <a:t> </a:t>
            </a:r>
            <a:r>
              <a:rPr lang="fr-FR" sz="1800" dirty="0" err="1" smtClean="0"/>
              <a:t>automated</a:t>
            </a:r>
            <a:r>
              <a:rPr lang="fr-FR" sz="1800" dirty="0" smtClean="0"/>
              <a:t> software</a:t>
            </a:r>
          </a:p>
          <a:p>
            <a:pPr>
              <a:buFontTx/>
              <a:buChar char="-"/>
            </a:pPr>
            <a:r>
              <a:rPr lang="fr-FR" sz="1800" dirty="0" smtClean="0"/>
              <a:t>Direct </a:t>
            </a:r>
            <a:r>
              <a:rPr lang="fr-FR" sz="1800" dirty="0" err="1" smtClean="0"/>
              <a:t>functionnal</a:t>
            </a:r>
            <a:r>
              <a:rPr lang="fr-FR" sz="1800" dirty="0" smtClean="0"/>
              <a:t> </a:t>
            </a:r>
            <a:r>
              <a:rPr lang="fr-FR" sz="1800" dirty="0" err="1" smtClean="0"/>
              <a:t>access</a:t>
            </a: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err="1" smtClean="0"/>
              <a:t>Teamviewer</a:t>
            </a:r>
            <a:r>
              <a:rPr lang="fr-FR" sz="1800" dirty="0" smtClean="0"/>
              <a:t> </a:t>
            </a:r>
            <a:r>
              <a:rPr lang="fr-FR" sz="1800" dirty="0" err="1" smtClean="0"/>
              <a:t>possibilities</a:t>
            </a:r>
            <a:r>
              <a:rPr lang="fr-FR" sz="1800" dirty="0" smtClean="0"/>
              <a:t> for </a:t>
            </a:r>
            <a:r>
              <a:rPr lang="fr-FR" sz="1800" dirty="0" err="1" smtClean="0"/>
              <a:t>remote</a:t>
            </a:r>
            <a:r>
              <a:rPr lang="fr-FR" sz="1800" dirty="0" smtClean="0"/>
              <a:t> </a:t>
            </a:r>
            <a:r>
              <a:rPr lang="fr-FR" sz="1800" dirty="0" err="1" smtClean="0"/>
              <a:t>access</a:t>
            </a: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err="1" smtClean="0"/>
              <a:t>Very</a:t>
            </a:r>
            <a:r>
              <a:rPr lang="fr-FR" sz="1800" dirty="0" smtClean="0"/>
              <a:t> stable </a:t>
            </a:r>
            <a:r>
              <a:rPr lang="fr-FR" sz="1800" dirty="0" err="1" smtClean="0"/>
              <a:t>environment</a:t>
            </a: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err="1" smtClean="0"/>
              <a:t>Touchscreen</a:t>
            </a: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err="1" smtClean="0"/>
              <a:t>Acts</a:t>
            </a:r>
            <a:r>
              <a:rPr lang="fr-FR" sz="1800" dirty="0" smtClean="0"/>
              <a:t> as </a:t>
            </a:r>
            <a:r>
              <a:rPr lang="fr-FR" sz="1800" dirty="0" err="1" smtClean="0"/>
              <a:t>remote</a:t>
            </a:r>
            <a:r>
              <a:rPr lang="fr-FR" sz="1800" dirty="0" smtClean="0"/>
              <a:t> control LCD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10" name="AutoShape 4" descr="data:image/jpeg;base64,/9j/4AAQSkZJRgABAQAAAQABAAD/2wCEAAkGBxITEhQUEhQSFhUUFRQQFRYUGBQUFBAVFRQWFhQUFRQYHSggGBolHBUUITEhJSkrLi4uFx8zODMsNygtLisBCgoKDgwNFA8PFCwcFBwtLCssLCwsLSw4OC0rLTgsNzc4LCwrNywrMi4tKyssKysrNys3KzcsKysrLCsrLCsrK//AABEIAM8A9AMBIgACEQEDEQH/xAAcAAEAAgIDAQAAAAAAAAAAAAAABAUDBgECBwj/xABIEAABAwIDAgkIBgcHBQAAAAABAAIDBBEFEiExUQYTQWFxgZGhsQcUIjJSkqLBCEJictHhFSNDU4LC8BYkM2ODk7I0ZKPD0v/EABcBAQEBAQAAAAAAAAAAAAAAAAABAgP/xAAdEQEBAQEAAgMBAAAAAAAAAAAAARESAiETMUED/9oADAMBAAIRAxEAPwD3FERAREQEREBERAREQEREBERAREQEREBERAREQEREBERAREQEREBERAREQEREBERAREQEREBERAREQEWCtrI4WGSV7I2N2vkcGNb0udoFSP4eYWNtdSdUrD4FBsSLVZPKNhI21sHUXO8Aoc3lYwZu2rafuxzu8GIN2RaA/wAsmDjZUPPRDN82hRpPLZhI2OqHdER+ZCD0hF5ZN5d8NGyKsd0MiHjIoz/L5Q8lNVnp4ofzlB64i8Zk+kBT/Vo5j0yMb4AqJL9IL2aDtqPkIkHuKLwWT6QM31aKMdMrj/IFFl8vtZ9Wmph0mV3g4IPoRF83v8u+JnZHRDojl+cqjyeW/FTsNMOiI/NxQfTCL5ig8tWLB4c6SFzQdWmJuUjnLbO7Cvobgljja2khqWty8a25be+R7SWvbflAc1wvyoLdERAREQEREBERAREQEREBERARFW8JcVFLSz1Dv2Ub5APacB6Let1h1oPC/KjjzquvkjDrw0zjDG2/o52i0shHtZszb8gbzlaqI3bvBYaJziS5xu4klx9pzjdzusm/WpzXIKzGI3cUdNpaNo33+S14UzuZbRjDvQA3u8AVVNYs2tSK3zR3MuwoX8ytWxrI2NZvmvKoGHu+z2n8F2/RzvsjtV02FZGwLPyVeYoxhjt471z+iz7Q7FfinXbzZPkpzGvfos+13fmuP0Yfa7vzWwGnWN0Cd05ij/R32u781yyky8t+kA9xVs6JR5xYE7gSrPOnMUxHp77HcBcDboOhfYXArCvNaCmgO1kTM/33DNIfec5fLnk8wrzrEKaI6h0rC77jTxj/AIWOHWvr5dXMREQEREBERAREQEREBERAREQF5V9IDGeLpYaYHWok4x4/y4bO/wCZj90r1VfM3lbxfzvFpWtN2QBtK3lHoXdKenO5w/hCCvw6BoY241IudQNuqnspmHkPvBU7A72gOxSYw/8AeAdV/ks2tYkYhhzHZRcjadreZYWYE07Hn4fxWKoc/MP1zhpyNWSF7/38/UAP5lztjSVHwaJ2P7h/9KQzgrJvHYscLpP31R77R/KVPgjef2k56ZPwap6V0ZwVl+z3/gsreDMm9nb+Smw0rvak99ylMo3e0/3nJkPasHBx++P3lyeDzvaj94K28yO93aVwaQjlPaUyHtSv4Pu9qP3wo0mBu3x+9dXskThsLu0qHNn9p/aVPQopsIePZ6hf5LX+EURjjsT6xtaxGzU7RzBbXUtcdpceklaVwof+saz2W363fkAr4zal+nov0dcKz1c05GkMWUffmdYfDG/3l9BrzfyDYVxOG8YRrUSvf/Ay0Tf+Dj/EvSF3cxERAREQEREBERAREQEREBERBXcIsUbS0s9Q7ZDG+S3tFoOVvWbDrXyNQSOe98jyS5xLnE7XOeczj/W9e5/SHxviqKOmB9Kpku4f5cNnH4zH2FeKYbEAwXOp1PWpViYx3Os7EhZHykqfAItxPauVraDxd3KxpKW6lQOjvo0ditaepaOS3UFjFYqSh5lc0tDzKOzF2N5eywWdvCJvJc9v4K4LOGh5lJbShUh4RnkaVifwicdwWhsLoAossYVGccceVRpcX+0oLiZoVdOAq6TEwfrd6hy4i32h2hQTJ2heaVchlqHFut3nLb61tGDrs3tW34lizWxPIdrlNuk6DvKr/JThPnOJ0zCLtEgld92L9Ye9rB/Eun85+s+T6h4N4aKalggH7KKOPpLWgOPWblWSIujAiIgIiICIiAiIgIiICIiAiKBj+JtpaaaofshjfLb2srSQ0c5Nh1oPnDy04x51iz4wbspw2mFjpdvpSm2/M5zf4QqCMbgqylmdJK+WQkue5z3H2nPN3H+t6sWvH9Fc/NvxSmA8w7SpMbvtHqACgtkC78cFzytJgqANpd228EOIMHIOs3UHjmrg1ATKJpxc8g7AursXk3FQTU86xuqFcNTjicu49yxuxCXf3qC6ddDL0LXKalurH+13lYnTu3+KjmU8y6mUq8prOJUMxUUyFdC4q8J05xGe7QN58F6z9HDCby1FSR6jGwtP2pDmd8LGe8vG5yS63Uvp7yI4VxGFxutYzufUH7pOSP4GNPWtSYlut+REVQREQEREBERAREQEREBFhlqo2+s9jelwHisLsUi5CT91riO0CyCYvKvpD43xVBHTA+lUyC4/y4rPd8fFd63ur4TQRgue5rQNpe+NoHxE9y8V8rLG4nVRSU9VR5GRNhyOmF2vL3lziA3QEFuv2eZB5XTThospDakbx4K5xLyf1cUbpA6lmY0Xc6GeJ2UdDiDu0tfVay+meNrSpi6shJzrnOqggjeO5ciQ7ypyurbOuC5VoqHb1Jo+MkdlY0E6naGgAakkk2A6U5NSMy6lyjyzFri1wsWktNiDYg2Oo0K484CYmpBeuC5YONG8IXK4ayly6krHmXF1UdyV1Ll1zLq92iDvQU7pZWsbq57gxv3nENb3kL7PwqibBDFCz1Yo2RN6GNDR4L5h8jOE+cYpT3F2xF1Q7oiF2/G6NfVCAiIgIiICItcxnB3ukL2SyDNrlLszQQLGzTsHMEF9JUMG1zR0kKPJisI+uD0XK1V1JM31gDzjQ9h/FYHE/JBtMmPRjYCe5QpcdcfVcxn3mOd3h3yWtyvI23UWSptru7gg2GurqnI4xStkfYlrA5kQceQF2UuC0rF8fxFvrU0g23cS6oZ1NDifhXebHYR+0B+7d3gor+FYb6uc9w8fkgqJeGMt7GQxHZYZIC432cW9uZQqnHJnHM97xfnkBJ5SS4lnwq4quExeLOihcDtzjNp1WVK5tMTc07GHfA58B67Eg9aCGKrW4F3fYyvLb/bBYB2LUsWN5DfU3N9S4nXlvZbnPRROvlmkH2ZmMlaOttietUWJYDI4+g6J3M02+A7O1BrzHEbCQea/y5FmbWyD61+mxXM2GzM0LD/D87XUa+tiOcgWQT/0kLDNFGeS4u0nsPyXYS0p9aN7b8rbHxVaD/Xz1XPaO3uQWjcPo3+rOWHc9p06TsUqj4Pytdnpp4nGxGjmkkHkIIsqEbPnoT0IW/0fwQTavg9VAkuY5xJJJ9Yk8pNrqulo5G7WkHdy9imxVszT6Ekm7aSN/JtWcY3MDZzg7ksQLDrIF+1BSuaRtBHSuFesrwb5om9LfR7wsZdA7awt93XrOqCnzFc5yttwLCcLla/ziqmgfmszJEZGWtqX63JvfQW2c+mfEOA9MInSU+J0swaC7I5r45X8zWelc9iDS86OcpL8PeN3f+Flh4g8tufUaIPcPo34VpVVJHsU7T/5JPGPsXtq07yR4SabC6drhZ0gdUOB0IMpzNB6G5B1LcUBERAREQFAxdgdG5hF8wI5RbnuNR1KesUsN0HnsmH4jB/09U9zRsjqmipZ7+kg95QafGpoZHuqKKQte7M40b2yRlxFnPMMga4XsD6xOmm5ekPpVEmogdrQfHtQaxR8IMNnIayobG86cXOHQPJ3BsgAd1XUyr4PXFxy8o2d2iyYlwaglBD2NcDyOAcPxVB/Yt8GtHPUU+4QvJj/ANl929yCJiXBa9/QaerKe0WWt1vB/L+8Z0jM35eK3AYti0B/WMpqtum0GnmtvJF2k/whZYuG1ITlqoailJ0JkjMkZ5+MjuAOmyDzebDJB6uV3QbHsNlBmY9vrNc3pGnavZ4cLoqtueB8Eo3wvae3KfFV1XwPLfUc4cx1QeTxBzvVDnfdBPgpD8BqJB6gbzvIHcLnuW+TYNUM+rmHN+CjEkaOaQecINMh4KzA3dUOA9lgLh8enwqxdgsZaA4Z95cAc3OQAB2BbA6O66cSg1afglC/9nbnY6x7HaKvquA42tle08pkaT8bdO5b9FEp0LEHkNRwOqhqzi5B9h4cbc+ax8VU1eGTRf4kT2jbrdre06b17xJRRu9ZrSd9hcde0KvqsLb9V0jeYHMOx10HhZI5bWvu094a3Rh6B0usAedp1K9TxHAQ7VwhdyXc3I4DbbM1RaDgndwLKdpPI67iOovFkHnMFO5/qtc4jW4bYHrH5KdHgsrhqA37xzG3QvVmcE3ANMjsoc8RBsTHyuLj9WzRYbDrsHKunDfC48PZC2FjZqiZzrceSWRxsb6byAWtGpaBm027VL6HnNNwfL3ADjJHbmA37Gi6uYeCcjdHmKEbbSOu/p4tmZ3aAtnqcUZkijE7SQzM+OlbnOdxvkLYBkGVuVtnkahyUuHVEn+FTZR7dU7/ANER065D0KisouC1Nkle41E3FNFgwCJskj3BscY9Z2pvrpo06Lc8N8mEMklLJIxkUUUYfJAzM5807iC4SyOJ9ABrG2F72drYqfwa4OzRva+V7ngHMGANhhadgcI2AZ3DkLsxC36kLdRsI2g7UEtgsLDZs6FyiICIiAiIgIiIC4LQuUQYnQBYH0ymIgrJKa+0A9OqgVOExu2j5jsK2EtWN0IQeeYjwBp3uztYGv5HxExSDoc23ioopMUpv8GsdI0bI6xgmH+5o8+8vSH0ywPgQaI3hnPHpWUD7fvKVwkHSY32I6iV0wbGqKaZ7fOY8smscdRmhljN75AyUC41Own1Qtymw9h2tt0afkqXE+CsEwIeyN43PaPFBgxnAyxhfDCZTcejG5rSRylpcQ0kbrhazLikMZtO2WA/9xG6No/1dYz1OKnf2Nkp9aSeppuaN5fEP9N12dy4kxDFWAtljpqtmy4vBKRy3Iu0nqCCRDBE4gcY1v39AFYvw6Ngu6eK23btG4X2rTqnhFG1wM0NRTm/7RhczqfHmFumym4vw6o5Y2M4+M5RYAXJ7ALoi1dVA6Ri/OdipuEmItpWh05kcXGwZC0F17E63OzTwTDsfNv7tS1E2nrP/u8J6XP9L4Vw7CKyoeXSGCK7g8Nhj457Dla2zXzXA0aNWtHLvVETBsYM8NRLHTsiMbLxOqHaPeb5byOs0DS5AO7VRqDFZHxTsmnlqXzMMTW0bAWwh1wXCUhsd9bbXEW2m62ui4Bsc4PlD5XDUPqHOlLegOvlHMAAtnpcCiYNeTkaLDu/FRWjYE/EYqeOmpWw0kTLhrnDzioOYklxNhGHEkm2U7VIPAfj38ZWSS1Emms7vRFtmWMWa0anQDlK9Fp6RoGgt0DXtWZ9ICQdlkGu0HBuGIWDQLcjAGjtVvBSNb6rQO89qsuJC7tjQRo4L7d91m4nW/es4auUBERAREQEREBERAREQEREBERAXBC5RBjdEFhdTKUiCvdBZYJaZp2tB5+XtCtiF0dEEFBPhjCPkQHBQG4BEDcMjB3hjb+C2p0C6+bIKeHCmctz06DsCmx0+XRrWjq+SnthXcMQRGU5O1ZmQALPZcoOgjXbKuUQcWXK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4" name="Picture 2" descr="Luneau L40 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570" y="3212976"/>
            <a:ext cx="2278886" cy="17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70" b="13295"/>
          <a:stretch/>
        </p:blipFill>
        <p:spPr>
          <a:xfrm>
            <a:off x="2450845" y="-27384"/>
            <a:ext cx="4067944" cy="12608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132856"/>
            <a:ext cx="1634084" cy="122556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5724128" y="2996952"/>
            <a:ext cx="115213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6"/>
          <p:cNvCxnSpPr/>
          <p:nvPr/>
        </p:nvCxnSpPr>
        <p:spPr>
          <a:xfrm flipH="1" flipV="1">
            <a:off x="7284778" y="3284984"/>
            <a:ext cx="4776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ep 25"/>
          <p:cNvGrpSpPr/>
          <p:nvPr/>
        </p:nvGrpSpPr>
        <p:grpSpPr>
          <a:xfrm>
            <a:off x="5361612" y="5320956"/>
            <a:ext cx="2071916" cy="632382"/>
            <a:chOff x="6507147" y="2613305"/>
            <a:chExt cx="2071916" cy="632382"/>
          </a:xfrm>
        </p:grpSpPr>
        <p:pic>
          <p:nvPicPr>
            <p:cNvPr id="28" name="Imag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147" y="2708920"/>
              <a:ext cx="784969" cy="441153"/>
            </a:xfrm>
            <a:prstGeom prst="rect">
              <a:avLst/>
            </a:prstGeom>
          </p:spPr>
        </p:pic>
        <p:pic>
          <p:nvPicPr>
            <p:cNvPr id="29" name="Picture 2" descr="Luneau L40 P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183" y="2613305"/>
              <a:ext cx="843880" cy="63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685" y="4865989"/>
            <a:ext cx="784969" cy="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83084</TotalTime>
  <Words>162</Words>
  <Application>Microsoft Office PowerPoint</Application>
  <PresentationFormat>‫הצגה על המסך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Median</vt:lpstr>
      <vt:lpstr>Visionix  </vt:lpstr>
      <vt:lpstr>מצגת של PowerPoint</vt:lpstr>
      <vt:lpstr>מצגת של PowerPoint</vt:lpstr>
      <vt:lpstr>מצגת של PowerPoint</vt:lpstr>
      <vt:lpstr>מצגת של PowerPoint</vt:lpstr>
    </vt:vector>
  </TitlesOfParts>
  <Company>PwC Israel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</dc:title>
  <dc:creator>blazarus</dc:creator>
  <cp:lastModifiedBy>binder</cp:lastModifiedBy>
  <cp:revision>1608</cp:revision>
  <cp:lastPrinted>1601-01-01T00:00:00Z</cp:lastPrinted>
  <dcterms:created xsi:type="dcterms:W3CDTF">2010-04-11T17:45:01Z</dcterms:created>
  <dcterms:modified xsi:type="dcterms:W3CDTF">2014-01-02T13:06:17Z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